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hyperlink" Target="http://www.a1approved.co.uk/" TargetMode="External"/><Relationship Id="rId10" Type="http://schemas.openxmlformats.org/officeDocument/2006/relationships/image" Target="../media/image5.png"/><Relationship Id="rId4" Type="http://schemas.openxmlformats.org/officeDocument/2006/relationships/hyperlink" Target="mailto:admin@a1approved.co.uk" TargetMode="Externa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FD9E85-055E-4025-9364-92F6D73E0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2AA03-9CB4-4A62-89DC-54EEF991EBE8}"/>
              </a:ext>
            </a:extLst>
          </p:cNvPr>
          <p:cNvSpPr txBox="1"/>
          <p:nvPr/>
        </p:nvSpPr>
        <p:spPr>
          <a:xfrm>
            <a:off x="3330430" y="673096"/>
            <a:ext cx="496628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A1 Approved Limited</a:t>
            </a:r>
          </a:p>
          <a:p>
            <a:pPr algn="ctr"/>
            <a:r>
              <a:rPr lang="en-GB" sz="2400" dirty="0">
                <a:solidFill>
                  <a:schemeClr val="accent1"/>
                </a:solidFill>
              </a:rPr>
              <a:t>Peace of Mind for the Road Ahead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1B4C6A9-008D-270E-CF05-0A18D3E1A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"/>
    </mc:Choice>
    <mc:Fallback>
      <p:transition spd="slow" advTm="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64A9-7A77-429B-8E0E-195FF276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753228"/>
            <a:ext cx="9489846" cy="1080938"/>
          </a:xfrm>
        </p:spPr>
        <p:txBody>
          <a:bodyPr>
            <a:normAutofit/>
          </a:bodyPr>
          <a:lstStyle/>
          <a:p>
            <a:pPr algn="ctr"/>
            <a:r>
              <a:rPr lang="en-GB" sz="1800" dirty="0"/>
              <a:t>A1 Approved provide garage own “in-house” warranty solutions to large and small used car dealers throughout the country.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602D8-44E0-47D0-84E9-AE36B98A8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u="sng" dirty="0"/>
              <a:t>Why do an in-house warranty?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3D0FC-51B3-4608-954D-981414C57AC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3713687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Do you find yourself paying for warranties and then paying for non-covered </a:t>
            </a:r>
            <a:r>
              <a:rPr lang="en-GB" dirty="0" err="1"/>
              <a:t>itms</a:t>
            </a:r>
            <a:r>
              <a:rPr lang="en-GB" dirty="0"/>
              <a:t> as well?</a:t>
            </a:r>
          </a:p>
          <a:p>
            <a:endParaRPr lang="en-GB" dirty="0"/>
          </a:p>
          <a:p>
            <a:r>
              <a:rPr lang="en-GB" dirty="0"/>
              <a:t>Do you feel like it’s a fight sometimes when you need to claim?</a:t>
            </a:r>
          </a:p>
          <a:p>
            <a:endParaRPr lang="en-GB" dirty="0"/>
          </a:p>
          <a:p>
            <a:r>
              <a:rPr lang="en-GB" dirty="0"/>
              <a:t>Paying out thousands per month for warranties and getting little back?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F38BE-E396-4CD8-9737-7FF1689DC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GB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E92A75-FAC4-482B-959C-B6777667B86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                        </a:t>
            </a:r>
            <a:r>
              <a:rPr lang="en-GB" sz="1600" dirty="0"/>
              <a:t>vs</a:t>
            </a:r>
          </a:p>
          <a:p>
            <a:pPr algn="ctr"/>
            <a:endParaRPr lang="en-GB" dirty="0"/>
          </a:p>
          <a:p>
            <a:pPr algn="ctr"/>
            <a:endParaRPr lang="en-GB" sz="2000" dirty="0"/>
          </a:p>
          <a:p>
            <a:pPr algn="ctr"/>
            <a:r>
              <a:rPr lang="en-GB" sz="1600" dirty="0"/>
              <a:t>vs</a:t>
            </a:r>
          </a:p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vs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5C9535-35FA-46CB-90DD-2E34C20B2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500" u="sng" dirty="0"/>
              <a:t>Benefits of an in-house warranty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C1200E-373C-4B7E-899E-D77E176592A4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You have full control of your own claims</a:t>
            </a:r>
          </a:p>
          <a:p>
            <a:endParaRPr lang="en-GB" dirty="0"/>
          </a:p>
          <a:p>
            <a:r>
              <a:rPr lang="en-GB" dirty="0"/>
              <a:t>We work </a:t>
            </a:r>
            <a:r>
              <a:rPr lang="en-GB" i="1" dirty="0"/>
              <a:t>with</a:t>
            </a:r>
            <a:r>
              <a:rPr lang="en-GB" dirty="0"/>
              <a:t> you instead of </a:t>
            </a:r>
            <a:r>
              <a:rPr lang="en-GB" i="1" dirty="0"/>
              <a:t>against </a:t>
            </a:r>
            <a:r>
              <a:rPr lang="en-GB" dirty="0"/>
              <a:t>you to get your customer back on the road as quickly as possible</a:t>
            </a:r>
          </a:p>
          <a:p>
            <a:endParaRPr lang="en-GB" dirty="0"/>
          </a:p>
          <a:p>
            <a:r>
              <a:rPr lang="en-GB" dirty="0"/>
              <a:t>You benefit from 100% of the unused claims funds</a:t>
            </a:r>
          </a:p>
          <a:p>
            <a:endParaRPr lang="en-GB" i="1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6F52C87-2DCC-9F2A-2491-DCD304A9B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4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40"/>
    </mc:Choice>
    <mc:Fallback>
      <p:transition spd="slow" advTm="4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FFF6-1F22-40A0-A34A-A6E4E20A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How it works with a traditional warranty supplier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F258A-3F33-4467-B112-8825211F6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01866"/>
          </a:xfrm>
        </p:spPr>
        <p:txBody>
          <a:bodyPr>
            <a:normAutofit/>
          </a:bodyPr>
          <a:lstStyle/>
          <a:p>
            <a:r>
              <a:rPr lang="en-GB" sz="1400" dirty="0"/>
              <a:t>Suppose you sell 25 vehicles per month</a:t>
            </a:r>
          </a:p>
          <a:p>
            <a:r>
              <a:rPr lang="en-GB" sz="1400" dirty="0"/>
              <a:t>And you pay £120 for a 6 month warranty</a:t>
            </a:r>
          </a:p>
          <a:p>
            <a:r>
              <a:rPr lang="en-GB" sz="1400" dirty="0"/>
              <a:t>This means you are paying £3,000 per month for warranties</a:t>
            </a:r>
          </a:p>
          <a:p>
            <a:r>
              <a:rPr lang="en-GB" sz="1400" dirty="0"/>
              <a:t>They will take roughly 40% of this to cover their fees, the rest goes towards paying your claims</a:t>
            </a:r>
          </a:p>
          <a:p>
            <a:r>
              <a:rPr lang="en-GB" sz="1400" dirty="0"/>
              <a:t>Say on average you and your customers claim £1,000 per month between you</a:t>
            </a:r>
          </a:p>
          <a:p>
            <a:r>
              <a:rPr lang="en-GB" sz="1400" dirty="0"/>
              <a:t>This means the warranty company is making £2,000 profit </a:t>
            </a:r>
            <a:r>
              <a:rPr lang="en-GB" sz="1400" i="1" dirty="0"/>
              <a:t>every</a:t>
            </a:r>
            <a:r>
              <a:rPr lang="en-GB" sz="1400" dirty="0"/>
              <a:t> month from your business</a:t>
            </a:r>
          </a:p>
          <a:p>
            <a:r>
              <a:rPr lang="en-GB" sz="1400" dirty="0"/>
              <a:t>Any un-used claims funds are kept by the warranty company once the claims have been paid which they may take days or weeks to settle</a:t>
            </a:r>
          </a:p>
          <a:p>
            <a:r>
              <a:rPr lang="en-GB" sz="1400" dirty="0"/>
              <a:t>You get nothing back and whilst they may be very pleasant to you and your customers, they only want to make profit</a:t>
            </a:r>
          </a:p>
          <a:p>
            <a:endParaRPr lang="en-GB" sz="1400" dirty="0"/>
          </a:p>
          <a:p>
            <a:pPr marL="0" indent="0">
              <a:buNone/>
            </a:pPr>
            <a:endParaRPr lang="en-GB" sz="1400" i="1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2CCCD8D-FFCE-CF71-8982-DA72C6F61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2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1"/>
    </mc:Choice>
    <mc:Fallback>
      <p:transition spd="slow" advTm="4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F4D4-D86C-4A70-98FD-E5E5B800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How it works with an in-house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035B0-CFBF-4EF6-BF93-C5A13183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49153"/>
          </a:xfrm>
        </p:spPr>
        <p:txBody>
          <a:bodyPr>
            <a:normAutofit/>
          </a:bodyPr>
          <a:lstStyle/>
          <a:p>
            <a:r>
              <a:rPr lang="en-GB" sz="1400" dirty="0"/>
              <a:t>Using the same numbers</a:t>
            </a:r>
          </a:p>
          <a:p>
            <a:r>
              <a:rPr lang="en-GB" sz="1400" dirty="0"/>
              <a:t>You pay £3,000 per month for 25 warranties</a:t>
            </a:r>
          </a:p>
          <a:p>
            <a:r>
              <a:rPr lang="en-GB" sz="1400" dirty="0"/>
              <a:t>We take an admin fee per warranty (which is fixed and will never increase) depending on the warranty duration</a:t>
            </a:r>
          </a:p>
          <a:p>
            <a:r>
              <a:rPr lang="en-GB" sz="1400" dirty="0"/>
              <a:t>You claim the same £1,000 per month</a:t>
            </a:r>
          </a:p>
          <a:p>
            <a:r>
              <a:rPr lang="en-GB" sz="1400" dirty="0"/>
              <a:t>Based on a £25 per warranty admin fee you will have £1,375 per month returned to you – 100%, no “profit sharing”. That’s £16,500 per year based on these figures</a:t>
            </a:r>
          </a:p>
          <a:p>
            <a:r>
              <a:rPr lang="en-GB" sz="1400" dirty="0"/>
              <a:t>We are now working with you to make sure that your customers are inconvenienced the least whilst returning as much excess profit back to you</a:t>
            </a:r>
          </a:p>
          <a:p>
            <a:r>
              <a:rPr lang="en-GB" sz="1400" dirty="0"/>
              <a:t>Based on these figures this dealer would reduce their warranty costs by 54%</a:t>
            </a:r>
          </a:p>
          <a:p>
            <a:r>
              <a:rPr lang="en-GB" sz="1400" dirty="0"/>
              <a:t>Goodwill claims can be paid from these savings instead of from your bottom line</a:t>
            </a:r>
          </a:p>
          <a:p>
            <a:r>
              <a:rPr lang="en-GB" sz="1400" dirty="0"/>
              <a:t>You can reclaim the VAT on all warranty repairs thus saving you even more money</a:t>
            </a:r>
          </a:p>
          <a:p>
            <a:r>
              <a:rPr lang="en-GB" sz="1400" dirty="0"/>
              <a:t>You can still sell longer duration warranties for a profit AND benefit from the excess claims funds as well or we can cover the longer duration warranties if you don’t want the risk</a:t>
            </a:r>
          </a:p>
          <a:p>
            <a:r>
              <a:rPr lang="en-GB" sz="1400" dirty="0"/>
              <a:t>All local customers can be referred to your own workshops for warranty repairs if requested</a:t>
            </a:r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425541-B68F-10BB-8002-A5726D712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7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42"/>
    </mc:Choice>
    <mc:Fallback>
      <p:transition spd="slow" advTm="9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C9AB-23E2-46F4-9718-7D774164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Why partner with A1 Approved Limited?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C766-CAD4-45F0-BB00-ECBECD61D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23318"/>
          </a:xfrm>
        </p:spPr>
        <p:txBody>
          <a:bodyPr>
            <a:normAutofit/>
          </a:bodyPr>
          <a:lstStyle/>
          <a:p>
            <a:r>
              <a:rPr lang="en-GB" sz="1400" dirty="0"/>
              <a:t>We will work with you to set up your warranty programme in the first instance to make sure that both you and your customers are protected</a:t>
            </a:r>
          </a:p>
          <a:p>
            <a:r>
              <a:rPr lang="en-GB" sz="1400" dirty="0"/>
              <a:t>We will help and advise you with regards to type of cover, duration and claim limits</a:t>
            </a:r>
          </a:p>
          <a:p>
            <a:r>
              <a:rPr lang="en-GB" sz="1400" dirty="0"/>
              <a:t>You set the ground rules, not us</a:t>
            </a:r>
          </a:p>
          <a:p>
            <a:r>
              <a:rPr lang="en-GB" sz="1400" dirty="0"/>
              <a:t>Our on line dealer portal allows you to register warranties 24 hours a day</a:t>
            </a:r>
          </a:p>
          <a:p>
            <a:r>
              <a:rPr lang="en-GB" sz="1400" dirty="0"/>
              <a:t>A specific Claims Manager will be allocated to you so you can work alongside each other </a:t>
            </a:r>
          </a:p>
          <a:p>
            <a:r>
              <a:rPr lang="en-GB" sz="1400" dirty="0"/>
              <a:t>Our Claims Department is manned by current and ex motor mechanics who will call you before any claim is either authorised or declined so you are fully aware</a:t>
            </a:r>
          </a:p>
          <a:p>
            <a:r>
              <a:rPr lang="en-GB" sz="1400" dirty="0"/>
              <a:t>This is especially useful with regards to the Consumer Rights Act automatic right to reject within 30 days</a:t>
            </a:r>
          </a:p>
          <a:p>
            <a:r>
              <a:rPr lang="en-GB" sz="1400" dirty="0"/>
              <a:t>We built our business around the customer experience at the time of a claim which is why all claims are paid directly to the repairing garage using our unique debit card or by BACS payment before the customer collects their vehicle – no other warranty company offers this level of service</a:t>
            </a:r>
          </a:p>
          <a:p>
            <a:r>
              <a:rPr lang="en-GB" sz="1400" dirty="0"/>
              <a:t>Your on line reviews are as important to us as they are to you as they directly reflect the level of service we provide to your customers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37049C0-82A8-1FEF-BA75-C331C8227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40"/>
    </mc:Choice>
    <mc:Fallback>
      <p:transition spd="slow" advTm="8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A7B0-1991-4AA9-BF92-BEFD36CD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Additional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FB23D-072C-4C59-BD4A-3D2D44685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400" dirty="0"/>
              <a:t>We utilise the latest software from the motor manufacturers to ensure that all claims are kept reasonable</a:t>
            </a:r>
          </a:p>
          <a:p>
            <a:r>
              <a:rPr lang="en-GB" sz="1400" dirty="0"/>
              <a:t>We can provide “Legal Assistance” from a specialist motor trade barrister if required to protect you and your business </a:t>
            </a:r>
          </a:p>
          <a:p>
            <a:r>
              <a:rPr lang="en-GB" sz="1400" dirty="0"/>
              <a:t>Your own dealer portal allows you full and real time access to all your warranty and claims information including your fund balance</a:t>
            </a:r>
          </a:p>
          <a:p>
            <a:r>
              <a:rPr lang="en-GB" sz="1400" dirty="0"/>
              <a:t>All calls are recorded and answered by a human being</a:t>
            </a:r>
          </a:p>
          <a:p>
            <a:r>
              <a:rPr lang="en-GB" sz="1400" dirty="0"/>
              <a:t>No “set-up” fees or ongoing charges</a:t>
            </a:r>
          </a:p>
          <a:p>
            <a:r>
              <a:rPr lang="en-GB" sz="1400" dirty="0"/>
              <a:t>Your only cost is our admin fee per warranty which will never change</a:t>
            </a:r>
          </a:p>
          <a:p>
            <a:r>
              <a:rPr lang="en-GB" sz="1400" dirty="0"/>
              <a:t>Specific “WhatsApp” group can be set up between key personnel to ensure speedy communication</a:t>
            </a:r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97609E-5F43-9570-11D9-7E8928E61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09"/>
    </mc:Choice>
    <mc:Fallback>
      <p:transition spd="slow" advTm="4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C2C4-C056-4AE9-8E2F-6AD2F261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78A58-48F9-4213-B407-7A5017D90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4" y="2244594"/>
            <a:ext cx="10166645" cy="4491765"/>
          </a:xfrm>
        </p:spPr>
        <p:txBody>
          <a:bodyPr>
            <a:normAutofit fontScale="92500" lnSpcReduction="10000"/>
          </a:bodyPr>
          <a:lstStyle/>
          <a:p>
            <a:r>
              <a:rPr lang="en-GB" sz="1400" dirty="0"/>
              <a:t>If you would like us to work alongside your business please get in touch:</a:t>
            </a:r>
          </a:p>
          <a:p>
            <a:endParaRPr lang="en-GB" sz="1400" dirty="0"/>
          </a:p>
          <a:p>
            <a:r>
              <a:rPr lang="en-GB" sz="1400" dirty="0">
                <a:sym typeface="Wingdings" panose="05000000000000000000" pitchFamily="2" charset="2"/>
              </a:rPr>
              <a:t> 0113 2709488</a:t>
            </a:r>
          </a:p>
          <a:p>
            <a:r>
              <a:rPr lang="en-GB" sz="1400" dirty="0">
                <a:sym typeface="Wingdings" panose="05000000000000000000" pitchFamily="2" charset="2"/>
              </a:rPr>
              <a:t> </a:t>
            </a:r>
            <a:r>
              <a:rPr lang="en-GB" sz="1400" dirty="0">
                <a:sym typeface="Wingdings" panose="05000000000000000000" pitchFamily="2" charset="2"/>
                <a:hlinkClick r:id="rId4"/>
              </a:rPr>
              <a:t>admin@a1approved.co.uk</a:t>
            </a:r>
            <a:endParaRPr lang="en-GB" sz="1400" dirty="0">
              <a:sym typeface="Wingdings" panose="05000000000000000000" pitchFamily="2" charset="2"/>
            </a:endParaRPr>
          </a:p>
          <a:p>
            <a:r>
              <a:rPr lang="en-GB" sz="1400" dirty="0">
                <a:sym typeface="Wingdings" panose="05000000000000000000" pitchFamily="2" charset="2"/>
              </a:rPr>
              <a:t> </a:t>
            </a:r>
            <a:r>
              <a:rPr lang="en-GB" sz="1400" dirty="0">
                <a:sym typeface="Wingdings" panose="05000000000000000000" pitchFamily="2" charset="2"/>
                <a:hlinkClick r:id="rId5"/>
              </a:rPr>
              <a:t>www.a1approved.co.uk</a:t>
            </a:r>
            <a:endParaRPr lang="en-GB" sz="1400" dirty="0">
              <a:sym typeface="Wingdings" panose="05000000000000000000" pitchFamily="2" charset="2"/>
            </a:endParaRPr>
          </a:p>
          <a:p>
            <a:r>
              <a:rPr lang="en-GB" sz="1400" dirty="0">
                <a:sym typeface="Wingdings" panose="05000000000000000000" pitchFamily="2" charset="2"/>
              </a:rPr>
              <a:t> A1 Approved Limited, Office 51, Sugar Mill, Oakhurst Road, Leeds, LS11 7HL</a:t>
            </a:r>
          </a:p>
          <a:p>
            <a:r>
              <a:rPr lang="en-GB" sz="1400" dirty="0">
                <a:sym typeface="Wingdings" panose="05000000000000000000" pitchFamily="2" charset="2"/>
              </a:rPr>
              <a:t>Stuart Haskell – 07951 212775</a:t>
            </a:r>
          </a:p>
          <a:p>
            <a:endParaRPr lang="en-GB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400" dirty="0">
                <a:sym typeface="Wingdings" panose="05000000000000000000" pitchFamily="2" charset="2"/>
              </a:rPr>
              <a:t>                             </a:t>
            </a:r>
          </a:p>
          <a:p>
            <a:pPr marL="0" indent="0">
              <a:buNone/>
            </a:pPr>
            <a:r>
              <a:rPr lang="en-GB" sz="1400" dirty="0">
                <a:sym typeface="Wingdings" panose="05000000000000000000" pitchFamily="2" charset="2"/>
              </a:rPr>
              <a:t>  </a:t>
            </a:r>
          </a:p>
          <a:p>
            <a:pPr marL="0" indent="0">
              <a:buNone/>
            </a:pPr>
            <a:endParaRPr lang="en-GB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3200" dirty="0">
                <a:sym typeface="Wingdings" panose="05000000000000000000" pitchFamily="2" charset="2"/>
              </a:rPr>
              <a:t>We look forward to exceeding your expectations</a:t>
            </a:r>
          </a:p>
        </p:txBody>
      </p:sp>
      <p:pic>
        <p:nvPicPr>
          <p:cNvPr id="1030" name="Picture 6" descr="Facebook expands Face Recognition photo scanning, makes feature opt-in for  new users: Digital Photography Review">
            <a:extLst>
              <a:ext uri="{FF2B5EF4-FFF2-40B4-BE49-F238E27FC236}">
                <a16:creationId xmlns:a16="http://schemas.microsoft.com/office/drawing/2014/main" id="{ED2B8DE4-E3DD-4C73-BB55-742A18BC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9" y="4369049"/>
            <a:ext cx="307422" cy="3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Instagram?">
            <a:extLst>
              <a:ext uri="{FF2B5EF4-FFF2-40B4-BE49-F238E27FC236}">
                <a16:creationId xmlns:a16="http://schemas.microsoft.com/office/drawing/2014/main" id="{BF00975C-2564-4E25-9B7F-27C41495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5" y="4369049"/>
            <a:ext cx="307422" cy="3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meline of LinkedIn - Wikipedia">
            <a:extLst>
              <a:ext uri="{FF2B5EF4-FFF2-40B4-BE49-F238E27FC236}">
                <a16:creationId xmlns:a16="http://schemas.microsoft.com/office/drawing/2014/main" id="{20239A28-03B2-4B46-912D-77CE68FE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46" y="4369049"/>
            <a:ext cx="307422" cy="3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3E883-1728-44BE-A085-4DF3EAD8A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087" y="4369049"/>
            <a:ext cx="307422" cy="3074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3C4C6C-009A-1608-D98B-B8D9A3370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6"/>
    </mc:Choice>
    <mc:Fallback>
      <p:transition spd="slow" advTm="3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541</TotalTime>
  <Words>849</Words>
  <Application>Microsoft Office PowerPoint</Application>
  <PresentationFormat>Widescreen</PresentationFormat>
  <Paragraphs>83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Trebuchet MS</vt:lpstr>
      <vt:lpstr>Berlin</vt:lpstr>
      <vt:lpstr>PowerPoint Presentation</vt:lpstr>
      <vt:lpstr>A1 Approved provide garage own “in-house” warranty solutions to large and small used car dealers throughout the country.</vt:lpstr>
      <vt:lpstr>How it works with a traditional warranty supplier</vt:lpstr>
      <vt:lpstr>How it works with an in-house system</vt:lpstr>
      <vt:lpstr>Why partner with A1 Approved Limited?</vt:lpstr>
      <vt:lpstr>Additional Benefits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Haskell</dc:creator>
  <cp:lastModifiedBy>Stuart Haskell</cp:lastModifiedBy>
  <cp:revision>36</cp:revision>
  <dcterms:created xsi:type="dcterms:W3CDTF">2021-07-19T07:12:12Z</dcterms:created>
  <dcterms:modified xsi:type="dcterms:W3CDTF">2023-04-19T14:17:34Z</dcterms:modified>
</cp:coreProperties>
</file>